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265" r:id="rId3"/>
    <p:sldId id="548" r:id="rId4"/>
    <p:sldId id="550" r:id="rId5"/>
    <p:sldId id="551" r:id="rId6"/>
    <p:sldId id="552" r:id="rId7"/>
    <p:sldId id="553" r:id="rId8"/>
    <p:sldId id="554" r:id="rId9"/>
    <p:sldId id="556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395" r:id="rId25"/>
    <p:sldId id="396" r:id="rId26"/>
    <p:sldId id="397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B5F"/>
    <a:srgbClr val="D8B690"/>
    <a:srgbClr val="BC773E"/>
    <a:srgbClr val="C2966A"/>
    <a:srgbClr val="84452C"/>
    <a:srgbClr val="FBE7AA"/>
    <a:srgbClr val="4C97B2"/>
    <a:srgbClr val="003032"/>
    <a:srgbClr val="26180C"/>
    <a:srgbClr val="E8C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4660"/>
  </p:normalViewPr>
  <p:slideViewPr>
    <p:cSldViewPr>
      <p:cViewPr>
        <p:scale>
          <a:sx n="70" d="100"/>
          <a:sy n="70" d="100"/>
        </p:scale>
        <p:origin x="-147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8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0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8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8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6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7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6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9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1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A14CF-F9A4-42CC-9E89-52791EF1B271}" type="datetimeFigureOut">
              <a:rPr lang="nl-NL" smtClean="0"/>
              <a:pPr/>
              <a:t>19-6-2015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A705F-3745-4849-9DF2-9787F77E6B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3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an 1"/>
          <p:cNvSpPr/>
          <p:nvPr/>
        </p:nvSpPr>
        <p:spPr>
          <a:xfrm>
            <a:off x="0" y="1"/>
            <a:ext cx="9105840" cy="6858000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-6304" y="282256"/>
            <a:ext cx="9112144" cy="95177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 28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224">
            <a:off x="5184068" y="1233162"/>
            <a:ext cx="3528392" cy="244995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293"/>
            <a:ext cx="5904656" cy="45190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77" y="3523866"/>
            <a:ext cx="3560763" cy="1169987"/>
          </a:xfrm>
          <a:prstGeom prst="rect">
            <a:avLst/>
          </a:prstGeom>
          <a:noFill/>
          <a:ln>
            <a:noFill/>
          </a:ln>
          <a:effectLst>
            <a:glow rad="228600">
              <a:srgbClr val="015B5F">
                <a:alpha val="40000"/>
              </a:srgbClr>
            </a:glow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4216" b="24892"/>
          <a:stretch/>
        </p:blipFill>
        <p:spPr bwMode="auto">
          <a:xfrm>
            <a:off x="1385447" y="3682921"/>
            <a:ext cx="4636622" cy="2021863"/>
          </a:xfrm>
          <a:prstGeom prst="rect">
            <a:avLst/>
          </a:prstGeom>
          <a:noFill/>
          <a:ln>
            <a:noFill/>
          </a:ln>
          <a:effectLst>
            <a:glow rad="228600">
              <a:srgbClr val="015B5F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hthoek 43"/>
          <p:cNvSpPr/>
          <p:nvPr/>
        </p:nvSpPr>
        <p:spPr>
          <a:xfrm>
            <a:off x="3600986" y="566976"/>
            <a:ext cx="225093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2nd </a:t>
            </a:r>
            <a:r>
              <a:rPr lang="nl-NL" sz="2400" b="1" dirty="0" err="1" smtClean="0">
                <a:solidFill>
                  <a:srgbClr val="FBE7AA"/>
                </a:solidFill>
                <a:latin typeface="Arial Narrow" panose="020B0606020202030204" pitchFamily="34" charset="0"/>
              </a:rPr>
              <a:t>Quarter</a:t>
            </a:r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 2015</a:t>
            </a:r>
            <a:endParaRPr lang="nl-NL" sz="2400" b="1" dirty="0">
              <a:solidFill>
                <a:srgbClr val="FBE7AA"/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0" y="440463"/>
            <a:ext cx="1454287" cy="9753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84" y="24271"/>
            <a:ext cx="54324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3425398" y="6147488"/>
            <a:ext cx="2502608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err="1" smtClean="0">
                <a:solidFill>
                  <a:prstClr val="white"/>
                </a:solidFill>
              </a:rPr>
              <a:t>June</a:t>
            </a:r>
            <a:r>
              <a:rPr lang="nl-NL" b="1" dirty="0" smtClean="0">
                <a:solidFill>
                  <a:prstClr val="white"/>
                </a:solidFill>
              </a:rPr>
              <a:t> 20 – </a:t>
            </a:r>
            <a:r>
              <a:rPr lang="nl-NL" b="1" dirty="0" err="1" smtClean="0">
                <a:solidFill>
                  <a:prstClr val="white"/>
                </a:solidFill>
              </a:rPr>
              <a:t>June</a:t>
            </a:r>
            <a:r>
              <a:rPr lang="nl-NL" b="1" dirty="0" smtClean="0">
                <a:solidFill>
                  <a:prstClr val="white"/>
                </a:solidFill>
              </a:rPr>
              <a:t> 27 - 2015</a:t>
            </a:r>
            <a:endParaRPr lang="nl-NL" b="1" dirty="0">
              <a:solidFill>
                <a:prstClr val="white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5998865" y="4475517"/>
            <a:ext cx="1991251" cy="120032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Crucified </a:t>
            </a:r>
          </a:p>
          <a:p>
            <a:pPr algn="ctr"/>
            <a:r>
              <a:rPr lang="en-US" sz="3600" b="1" dirty="0" smtClean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Risen</a:t>
            </a:r>
            <a:endParaRPr lang="en-US" sz="3600" b="1" dirty="0">
              <a:solidFill>
                <a:srgbClr val="FBE7A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ep 25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7" name="Rechthoek 26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8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4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7223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MONDAY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Judas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974627"/>
            <a:ext cx="2441884" cy="51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566239" y="893023"/>
            <a:ext cx="3988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Then Satan entered Judas, called Iscariot,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Twelve”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</a:rPr>
              <a:t>(Luke </a:t>
            </a:r>
            <a:r>
              <a:rPr lang="en-US" sz="28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22:3)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doubt Satan worked hard to get all the disciples. What was it about Judas, though, that enabled the adversary to succeed so well with him, in contrast to the others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7" y="1086139"/>
            <a:ext cx="2509673" cy="368608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6563518" y="3232511"/>
            <a:ext cx="2409382" cy="2326809"/>
            <a:chOff x="4211960" y="2376518"/>
            <a:chExt cx="3193417" cy="317545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375" y="2376518"/>
              <a:ext cx="1761002" cy="175861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94" y="3104229"/>
              <a:ext cx="1761002" cy="175861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793360"/>
              <a:ext cx="1761002" cy="175861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09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7223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MONDAY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Judas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hoek 41"/>
          <p:cNvSpPr/>
          <p:nvPr/>
        </p:nvSpPr>
        <p:spPr>
          <a:xfrm>
            <a:off x="2515531" y="1520105"/>
            <a:ext cx="6604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nothing wrong with status, power, or money. The problem comes when these things (or anything) overshadow our faithfulness to God. Why is it always important to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take stock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ourselves so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don’t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become as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self-deceived as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Judas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Either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for Him or Against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Him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915816" y="974627"/>
            <a:ext cx="1531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How</a:t>
            </a:r>
            <a:r>
              <a:rPr lang="en-US" sz="4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</a:t>
            </a:r>
            <a:endParaRPr lang="en-US" sz="4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608570" y="1865417"/>
            <a:ext cx="3874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following people relate to Jesus, and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lessons can we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learn from their examples that can help us in our own relationship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God and how we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relate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the Cross?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18" y="1323768"/>
            <a:ext cx="2429462" cy="27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50587"/>
            <a:ext cx="2616715" cy="16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9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Either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for Him or Against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Him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622611" y="1581660"/>
            <a:ext cx="3874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Sanhedrin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</a:rPr>
              <a:t>Luke 22:53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). What mistakes did these people make, why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did they make them, and how can we protect ourselves from doing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something similar concerning how they viewed Jesus?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9" y="911886"/>
            <a:ext cx="1872207" cy="48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77" y="1581660"/>
            <a:ext cx="2702297" cy="32557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Either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for Him or Against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Him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632798" y="911885"/>
            <a:ext cx="38742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Pilate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</a:rPr>
              <a:t>Luke 23:1–7, 13–25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).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led Pilate to say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 ‘I find no fault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Him’ ” (</a:t>
            </a:r>
            <a:r>
              <a:rPr lang="en-US" sz="2800" i="1" dirty="0">
                <a:solidFill>
                  <a:schemeClr val="bg1"/>
                </a:solidFill>
                <a:latin typeface="Arial Narrow" panose="020B0606020202030204" pitchFamily="34" charset="0"/>
              </a:rPr>
              <a:t>John 19:4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,)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at the same time sentence Him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be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crucified? What can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learn from his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mistake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failing to do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he knew was right?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9" y="911886"/>
            <a:ext cx="1872207" cy="48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46" y="1865250"/>
            <a:ext cx="2620889" cy="26157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Either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for Him or Against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Him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622611" y="1889259"/>
            <a:ext cx="38742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Herod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Luke 23:6–12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).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his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big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mistake,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can we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learn from it?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9" y="911886"/>
            <a:ext cx="1872207" cy="48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07" y="1671454"/>
            <a:ext cx="2967652" cy="31132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Either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for Him or Against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Him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9" y="911886"/>
            <a:ext cx="1872207" cy="488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495">
            <a:off x="6262583" y="1431843"/>
            <a:ext cx="1281370" cy="196424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53" y="1915465"/>
            <a:ext cx="2675356" cy="25059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505" flipH="1">
            <a:off x="7671726" y="3247709"/>
            <a:ext cx="1281370" cy="196424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2638031" y="997567"/>
            <a:ext cx="38742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two thieves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Luke 23:39–43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).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Two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sinners look at the same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cross 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have two different reactions. How does this scene reveal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either-or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aspect of salvation—that is, we are either on one side of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great controversy or on the other?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2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219957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WEDNESDAY - 1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Is Risen </a:t>
            </a:r>
          </a:p>
        </p:txBody>
      </p:sp>
      <p:sp>
        <p:nvSpPr>
          <p:cNvPr id="40" name="Rechthoek 39"/>
          <p:cNvSpPr/>
          <p:nvPr/>
        </p:nvSpPr>
        <p:spPr>
          <a:xfrm>
            <a:off x="2915816" y="974627"/>
            <a:ext cx="915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In  </a:t>
            </a:r>
            <a:endParaRPr lang="en-US" sz="4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588066" y="1769479"/>
            <a:ext cx="3874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first few chapters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Acts alone there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are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at least eight references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the resurrection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Jesus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see Acts 1:22; 2:14–36; 3:14, 15; 4:1, 2,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10, 12, 33; 5:30–32). 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01" y="696441"/>
            <a:ext cx="3035008" cy="4503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219957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WEDNESDAY - 2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Is Risen 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575476" y="1659285"/>
            <a:ext cx="3874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Why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resurrection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Jesus so pivotal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apostolic preaching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faith of the early church?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Why is it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still so crucial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us today, as well?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01" y="696441"/>
            <a:ext cx="3035008" cy="4503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55516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“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All Things Must Be Fulfilled”  </a:t>
            </a:r>
          </a:p>
        </p:txBody>
      </p:sp>
      <p:sp>
        <p:nvSpPr>
          <p:cNvPr id="41" name="Rechthoek 40"/>
          <p:cNvSpPr/>
          <p:nvPr/>
        </p:nvSpPr>
        <p:spPr>
          <a:xfrm>
            <a:off x="1664165" y="1599157"/>
            <a:ext cx="59023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Luke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24:13–49,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which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tells us about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events immediately after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Christ’s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resurrection.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various encounters,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Jesus point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in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rder to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help these people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understand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happened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Him, and why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so important, even for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today in our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witness to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world?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915816" y="974627"/>
            <a:ext cx="1699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Read</a:t>
            </a:r>
            <a:r>
              <a:rPr lang="en-US" sz="4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</a:t>
            </a:r>
            <a:endParaRPr lang="en-US" sz="4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2" y="342075"/>
            <a:ext cx="2589694" cy="290590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28824"/>
            <a:ext cx="1992068" cy="1836704"/>
          </a:xfrm>
          <a:prstGeom prst="rect">
            <a:avLst/>
          </a:prstGeom>
          <a:noFill/>
          <a:ln>
            <a:noFill/>
          </a:ln>
          <a:effectLst>
            <a:glow rad="101600">
              <a:srgbClr val="015B5F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18" y="3699814"/>
            <a:ext cx="1657598" cy="1928645"/>
          </a:xfrm>
          <a:prstGeom prst="rect">
            <a:avLst/>
          </a:prstGeom>
          <a:noFill/>
          <a:ln>
            <a:noFill/>
          </a:ln>
          <a:effectLst>
            <a:glow rad="101600">
              <a:srgbClr val="015B5F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1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Afgeronde rechthoek 48"/>
          <p:cNvSpPr/>
          <p:nvPr/>
        </p:nvSpPr>
        <p:spPr>
          <a:xfrm>
            <a:off x="2611264" y="1559635"/>
            <a:ext cx="6339075" cy="3816424"/>
          </a:xfrm>
          <a:prstGeom prst="roundRect">
            <a:avLst>
              <a:gd name="adj" fmla="val 9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15816" y="974627"/>
            <a:ext cx="3340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Memory </a:t>
            </a:r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/ Key Text</a:t>
            </a: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627651" y="2296018"/>
            <a:ext cx="62326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 ‘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Son of Man must be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delivered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into the hands of sinful men, and be crucified,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third day rise again’ ”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Luke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24:7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2" y="494235"/>
            <a:ext cx="1309119" cy="1845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79375"/>
            <a:ext cx="2016733" cy="875112"/>
          </a:xfrm>
          <a:prstGeom prst="rect">
            <a:avLst/>
          </a:prstGeom>
          <a:noFill/>
          <a:ln>
            <a:noFill/>
          </a:ln>
          <a:effectLst>
            <a:glow rad="228600">
              <a:srgbClr val="015B5F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013">
            <a:off x="5940523" y="918168"/>
            <a:ext cx="936668" cy="869346"/>
          </a:xfrm>
          <a:prstGeom prst="rect">
            <a:avLst/>
          </a:prstGeom>
          <a:noFill/>
          <a:ln>
            <a:noFill/>
          </a:ln>
          <a:effectLst>
            <a:glow rad="101600">
              <a:srgbClr val="015B5F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Crucified and Risen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55516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“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All Things Must Be Fulfilled” 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480817" y="1817058"/>
            <a:ext cx="6604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much time do you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spend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with the Bible?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it impact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you live, the choices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make, and how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treat others? </a:t>
            </a:r>
          </a:p>
        </p:txBody>
      </p:sp>
    </p:spTree>
    <p:extLst>
      <p:ext uri="{BB962C8B-B14F-4D97-AF65-F5344CB8AC3E}">
        <p14:creationId xmlns:p14="http://schemas.microsoft.com/office/powerpoint/2010/main" val="30636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088503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Further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Study:   </a:t>
            </a:r>
          </a:p>
        </p:txBody>
      </p:sp>
      <p:sp>
        <p:nvSpPr>
          <p:cNvPr id="24" name="Rechthoek 23"/>
          <p:cNvSpPr/>
          <p:nvPr/>
        </p:nvSpPr>
        <p:spPr>
          <a:xfrm>
            <a:off x="2915816" y="974627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Quote Ellen G. White  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7067657" y="489568"/>
            <a:ext cx="1843057" cy="1554891"/>
            <a:chOff x="6761391" y="559244"/>
            <a:chExt cx="2268718" cy="1955228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391" y="559244"/>
              <a:ext cx="2268718" cy="19552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015B5F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667952"/>
              <a:ext cx="1422800" cy="158289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lumMod val="95000"/>
                  <a:alpha val="5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hthoek 40"/>
          <p:cNvSpPr/>
          <p:nvPr/>
        </p:nvSpPr>
        <p:spPr>
          <a:xfrm>
            <a:off x="2426989" y="1659285"/>
            <a:ext cx="5892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</a:t>
            </a: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significance of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death </a:t>
            </a:r>
            <a:r>
              <a:rPr lang="en-US" sz="2800" b="1" dirty="0">
                <a:solidFill>
                  <a:schemeClr val="bg1"/>
                </a:solidFill>
              </a:rPr>
              <a:t>of Christ will be seen by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saints and angels. Fallen men could not have a home in the paradise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God </a:t>
            </a:r>
            <a:r>
              <a:rPr lang="en-US" sz="2800" b="1" dirty="0">
                <a:solidFill>
                  <a:schemeClr val="bg1"/>
                </a:solidFill>
              </a:rPr>
              <a:t>without the Lamb slain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from the </a:t>
            </a:r>
            <a:r>
              <a:rPr lang="en-US" sz="2800" b="1" dirty="0">
                <a:solidFill>
                  <a:schemeClr val="bg1"/>
                </a:solidFill>
              </a:rPr>
              <a:t>foundation of the world.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Shall we </a:t>
            </a:r>
            <a:r>
              <a:rPr lang="en-US" sz="2800" b="1" dirty="0">
                <a:solidFill>
                  <a:schemeClr val="bg1"/>
                </a:solidFill>
              </a:rPr>
              <a:t>not then exalt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cross of Christ</a:t>
            </a:r>
            <a:r>
              <a:rPr lang="en-US" sz="2800" b="1" dirty="0" smtClean="0">
                <a:solidFill>
                  <a:schemeClr val="bg1"/>
                </a:solidFill>
              </a:rPr>
              <a:t>?...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—Ellen G. White, The SDA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Bible Commentary, vol. 5, p. 1132.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1505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Question 1…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636614" y="1834808"/>
            <a:ext cx="6311951" cy="3108543"/>
          </a:xfrm>
          <a:prstGeom prst="rect">
            <a:avLst/>
          </a:prstGeom>
          <a:effectLst>
            <a:outerShdw blurRad="254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Christians we have to live by faith;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is, we have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believe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something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can’t fully prove,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have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direct eyewitness evidence for.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course, people do that all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 time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a lot of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things… … …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Question 2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684360" y="2090172"/>
            <a:ext cx="6311951" cy="2677656"/>
          </a:xfrm>
          <a:prstGeom prst="rect">
            <a:avLst/>
          </a:prstGeom>
          <a:effectLst>
            <a:outerShdw blurRad="254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Dwell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Ellen G. White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passage.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this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help us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understand just how universal the issues of sin really are?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 the angels are not secure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except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looking to Jesus.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does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this mean?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D8B690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D8B690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BC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" y="1180197"/>
            <a:ext cx="3149435" cy="49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21774" r="5601" b="27610"/>
          <a:stretch/>
        </p:blipFill>
        <p:spPr bwMode="auto">
          <a:xfrm>
            <a:off x="4752212" y="481906"/>
            <a:ext cx="2805161" cy="104257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84" y="24271"/>
            <a:ext cx="5432425" cy="433387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0" y="5398542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05410"/>
            <a:ext cx="3107875" cy="33247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hthoek 46"/>
          <p:cNvSpPr/>
          <p:nvPr/>
        </p:nvSpPr>
        <p:spPr>
          <a:xfrm>
            <a:off x="5148064" y="1593948"/>
            <a:ext cx="3882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Warm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cordial greetings to our brothers and sisters around the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world.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6170193" y="3873808"/>
            <a:ext cx="2368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bg1"/>
                </a:solidFill>
              </a:rPr>
              <a:t>Jairyong</a:t>
            </a:r>
            <a:r>
              <a:rPr lang="nl-NL" sz="3200" b="1" dirty="0" smtClean="0">
                <a:solidFill>
                  <a:schemeClr val="bg1"/>
                </a:solidFill>
              </a:rPr>
              <a:t> Lee </a:t>
            </a:r>
          </a:p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President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3310280" y="4951026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ASIA-PACIFIC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55" y="5587962"/>
            <a:ext cx="1089872" cy="1073358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>
                <a:alpha val="86000"/>
              </a:schemeClr>
            </a:glow>
            <a:outerShdw dist="63500" dir="48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D8B690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D8B690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BC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" y="1180197"/>
            <a:ext cx="3149435" cy="49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1" y="373764"/>
            <a:ext cx="3193964" cy="158723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84" y="24271"/>
            <a:ext cx="5432425" cy="433387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244484" y="1772816"/>
            <a:ext cx="5793681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Thirteenth Sabbath Offering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this quarter will help provide:</a:t>
            </a:r>
            <a:endParaRPr lang="de-DE" sz="2800" b="1" dirty="0" smtClean="0">
              <a:solidFill>
                <a:schemeClr val="bg1"/>
              </a:solidFill>
              <a:latin typeface="Arial Narrow" panose="020B0606020202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BC773E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3597684" y="2735651"/>
            <a:ext cx="53272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four </a:t>
            </a:r>
            <a:r>
              <a:rPr lang="en-US" sz="2000" b="1" dirty="0">
                <a:solidFill>
                  <a:schemeClr val="bg1"/>
                </a:solidFill>
              </a:rPr>
              <a:t>classrooms and a library at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the Adventist </a:t>
            </a:r>
            <a:r>
              <a:rPr lang="en-US" sz="2000" b="1" dirty="0">
                <a:solidFill>
                  <a:schemeClr val="bg1"/>
                </a:solidFill>
              </a:rPr>
              <a:t>school in </a:t>
            </a:r>
            <a:r>
              <a:rPr lang="en-US" sz="2000" b="1" dirty="0" smtClean="0">
                <a:solidFill>
                  <a:schemeClr val="bg1"/>
                </a:solidFill>
              </a:rPr>
              <a:t>Mongolia;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an </a:t>
            </a:r>
            <a:r>
              <a:rPr lang="en-US" sz="2000" b="1" dirty="0">
                <a:solidFill>
                  <a:schemeClr val="bg1"/>
                </a:solidFill>
              </a:rPr>
              <a:t>international evangelistic center </a:t>
            </a:r>
            <a:r>
              <a:rPr lang="en-US" sz="2000" b="1" dirty="0" smtClean="0">
                <a:solidFill>
                  <a:schemeClr val="bg1"/>
                </a:solidFill>
              </a:rPr>
              <a:t>for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the immigrant population in </a:t>
            </a:r>
            <a:r>
              <a:rPr lang="en-US" sz="2000" b="1" dirty="0" smtClean="0">
                <a:solidFill>
                  <a:schemeClr val="bg1"/>
                </a:solidFill>
              </a:rPr>
              <a:t>Japan;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youth evangelism training </a:t>
            </a:r>
            <a:r>
              <a:rPr lang="en-US" sz="2000" b="1" dirty="0" smtClean="0">
                <a:solidFill>
                  <a:schemeClr val="bg1"/>
                </a:solidFill>
              </a:rPr>
              <a:t> center in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South Korea;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house </a:t>
            </a:r>
            <a:r>
              <a:rPr lang="en-US" sz="2000" b="1" dirty="0">
                <a:solidFill>
                  <a:schemeClr val="bg1"/>
                </a:solidFill>
              </a:rPr>
              <a:t>churches in 16 large cities </a:t>
            </a:r>
            <a:r>
              <a:rPr lang="en-US" sz="2000" b="1" dirty="0" smtClean="0">
                <a:solidFill>
                  <a:schemeClr val="bg1"/>
                </a:solidFill>
              </a:rPr>
              <a:t>of China;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three </a:t>
            </a:r>
            <a:r>
              <a:rPr lang="en-US" sz="2000" b="1" dirty="0">
                <a:solidFill>
                  <a:schemeClr val="bg1"/>
                </a:solidFill>
              </a:rPr>
              <a:t>centers of influence </a:t>
            </a:r>
            <a:r>
              <a:rPr lang="en-US" sz="2000" b="1" dirty="0" smtClean="0">
                <a:solidFill>
                  <a:schemeClr val="bg1"/>
                </a:solidFill>
              </a:rPr>
              <a:t>in Taiwan;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Children’s </a:t>
            </a:r>
            <a:r>
              <a:rPr lang="en-US" sz="2000" b="1" dirty="0">
                <a:solidFill>
                  <a:schemeClr val="bg1"/>
                </a:solidFill>
              </a:rPr>
              <a:t>Project: </a:t>
            </a:r>
            <a:r>
              <a:rPr lang="en-US" sz="2000" b="1" dirty="0" smtClean="0">
                <a:solidFill>
                  <a:schemeClr val="bg1"/>
                </a:solidFill>
              </a:rPr>
              <a:t>Books </a:t>
            </a:r>
            <a:r>
              <a:rPr lang="en-US" sz="2000" b="1" dirty="0">
                <a:solidFill>
                  <a:schemeClr val="bg1"/>
                </a:solidFill>
              </a:rPr>
              <a:t>for the school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library in </a:t>
            </a:r>
            <a:r>
              <a:rPr lang="en-US" sz="2000" b="1" dirty="0" smtClean="0">
                <a:solidFill>
                  <a:schemeClr val="bg1"/>
                </a:solidFill>
              </a:rPr>
              <a:t>Mongolia.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an 1"/>
          <p:cNvSpPr/>
          <p:nvPr/>
        </p:nvSpPr>
        <p:spPr>
          <a:xfrm>
            <a:off x="0" y="1"/>
            <a:ext cx="9105840" cy="6858000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-6304" y="282256"/>
            <a:ext cx="9112144" cy="95177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 28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224">
            <a:off x="5184068" y="1233162"/>
            <a:ext cx="3528392" cy="244995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293"/>
            <a:ext cx="5904656" cy="45190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77" y="3523866"/>
            <a:ext cx="3560763" cy="1169987"/>
          </a:xfrm>
          <a:prstGeom prst="rect">
            <a:avLst/>
          </a:prstGeom>
          <a:noFill/>
          <a:ln>
            <a:noFill/>
          </a:ln>
          <a:effectLst>
            <a:glow rad="228600">
              <a:srgbClr val="015B5F">
                <a:alpha val="40000"/>
              </a:srgbClr>
            </a:glow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4216" b="24892"/>
          <a:stretch/>
        </p:blipFill>
        <p:spPr bwMode="auto">
          <a:xfrm>
            <a:off x="1385447" y="3682921"/>
            <a:ext cx="4636622" cy="2021863"/>
          </a:xfrm>
          <a:prstGeom prst="rect">
            <a:avLst/>
          </a:prstGeom>
          <a:noFill/>
          <a:ln>
            <a:noFill/>
          </a:ln>
          <a:effectLst>
            <a:glow rad="228600">
              <a:srgbClr val="015B5F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hthoek 43"/>
          <p:cNvSpPr/>
          <p:nvPr/>
        </p:nvSpPr>
        <p:spPr>
          <a:xfrm>
            <a:off x="3600986" y="566976"/>
            <a:ext cx="225093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2nd </a:t>
            </a:r>
            <a:r>
              <a:rPr lang="nl-NL" sz="2400" b="1" dirty="0" err="1" smtClean="0">
                <a:solidFill>
                  <a:srgbClr val="FBE7AA"/>
                </a:solidFill>
                <a:latin typeface="Arial Narrow" panose="020B0606020202030204" pitchFamily="34" charset="0"/>
              </a:rPr>
              <a:t>Quarter</a:t>
            </a:r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 2015</a:t>
            </a:r>
            <a:endParaRPr lang="nl-NL" sz="2400" b="1" dirty="0">
              <a:solidFill>
                <a:srgbClr val="FBE7AA"/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0" y="440463"/>
            <a:ext cx="1454287" cy="9753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84" y="24271"/>
            <a:ext cx="54324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2051720" y="5745591"/>
            <a:ext cx="4896544" cy="707886"/>
            <a:chOff x="2060368" y="5791195"/>
            <a:chExt cx="331674" cy="2310662"/>
          </a:xfrm>
          <a:solidFill>
            <a:srgbClr val="7A3645"/>
          </a:solidFill>
        </p:grpSpPr>
        <p:sp>
          <p:nvSpPr>
            <p:cNvPr id="33" name="Rechthoek 32"/>
            <p:cNvSpPr/>
            <p:nvPr/>
          </p:nvSpPr>
          <p:spPr>
            <a:xfrm>
              <a:off x="2060368" y="5828518"/>
              <a:ext cx="331674" cy="713189"/>
            </a:xfrm>
            <a:prstGeom prst="rect">
              <a:avLst/>
            </a:prstGeom>
            <a:grp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34" name="Tekstvak 34"/>
            <p:cNvSpPr txBox="1"/>
            <p:nvPr/>
          </p:nvSpPr>
          <p:spPr>
            <a:xfrm>
              <a:off x="2060370" y="5791195"/>
              <a:ext cx="331672" cy="2310662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A </a:t>
              </a:r>
              <a:r>
                <a:rPr lang="nl-NL" sz="4000" b="1" dirty="0" err="1" smtClean="0">
                  <a:solidFill>
                    <a:srgbClr val="FCE7AA"/>
                  </a:solidFill>
                </a:rPr>
                <a:t>Blessed</a:t>
              </a:r>
              <a:r>
                <a:rPr lang="nl-NL" sz="4000" b="1" dirty="0" smtClean="0">
                  <a:solidFill>
                    <a:srgbClr val="FCE7AA"/>
                  </a:solidFill>
                </a:rPr>
                <a:t> SABBATH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9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Crucified and Risen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2" y="494235"/>
            <a:ext cx="1309119" cy="1845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21" y="907633"/>
            <a:ext cx="1458300" cy="16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915816" y="974627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The Lesson in Brief : 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915814" y="1854801"/>
            <a:ext cx="61142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Know</a:t>
            </a:r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endParaRPr lang="en-US" sz="4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Sufferings and the Victory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Jesus</a:t>
            </a:r>
          </a:p>
          <a:p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cup that Jesus wanted taken away from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Him? How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did the cross, an instrument of shame, become a symbol of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salvation? Why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a bodily resurrection of Jesus necessary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Crucified and Risen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2" y="494235"/>
            <a:ext cx="1309119" cy="1845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21" y="907633"/>
            <a:ext cx="1458300" cy="16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915816" y="974627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The Lesson in Brief : </a:t>
            </a:r>
          </a:p>
        </p:txBody>
      </p:sp>
      <p:sp>
        <p:nvSpPr>
          <p:cNvPr id="26" name="Rechthoek 25"/>
          <p:cNvSpPr/>
          <p:nvPr/>
        </p:nvSpPr>
        <p:spPr>
          <a:xfrm>
            <a:off x="2915814" y="1854801"/>
            <a:ext cx="61142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Feel: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Agony and the Victory of Jesus</a:t>
            </a:r>
          </a:p>
          <a:p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you react to Gethsemane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—to the indifference of the sleeping disciples, </a:t>
            </a:r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agony of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Jesus? Imagine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yourself at the foot of the cross.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might that have affected your attitude toward sin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Crucified and Risen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2" y="494235"/>
            <a:ext cx="1309119" cy="1845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21" y="907633"/>
            <a:ext cx="1458300" cy="16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2915816" y="974627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The Lesson in Brief : 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915814" y="1854801"/>
            <a:ext cx="61142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Do: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Identify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With the Crucified and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Risen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Jesus.</a:t>
            </a:r>
          </a:p>
          <a:p>
            <a:endParaRPr lang="en-US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would you do or give in return for the great sacrifice Jesus gave for your sins? How would you express your thankfulness for the love manifested on the cross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Crucified and Risen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2" y="494235"/>
            <a:ext cx="1309119" cy="1845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667952"/>
            <a:ext cx="1230801" cy="136928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95000"/>
                <a:alpha val="5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hthoek 42"/>
          <p:cNvSpPr/>
          <p:nvPr/>
        </p:nvSpPr>
        <p:spPr>
          <a:xfrm>
            <a:off x="2915816" y="974627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Quote Ellen G. White  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2265916" y="2329486"/>
            <a:ext cx="6909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forgiveness of sins is not the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sole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result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death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Jesus. He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made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infinite sacrifice, not only that sin might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removed, but that human nature might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 restored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rebeautified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, reconstructed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from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its ruins,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made fit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presence of God.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{5T 537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}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Crucified and Risen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2" y="494235"/>
            <a:ext cx="1309119" cy="184539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0679"/>
            <a:ext cx="1165444" cy="146395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85000"/>
                <a:alpha val="4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3269494" y="849492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Sabbath School on the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Jonathan Gallagher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3425398" y="5501156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Questions   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759803" y="2345814"/>
            <a:ext cx="6076650" cy="2554545"/>
          </a:xfrm>
          <a:prstGeom prst="rect">
            <a:avLst/>
          </a:prstGeom>
          <a:effectLst>
            <a:outerShdw blurRad="254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Why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it so important to make sure we always speak of the resurrection as well as the cross?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the cross and resurrection show God’s true nature? </a:t>
            </a:r>
          </a:p>
        </p:txBody>
      </p:sp>
    </p:spTree>
    <p:extLst>
      <p:ext uri="{BB962C8B-B14F-4D97-AF65-F5344CB8AC3E}">
        <p14:creationId xmlns:p14="http://schemas.microsoft.com/office/powerpoint/2010/main" val="31921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Gethsemane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The Fearsome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Struggle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2915816" y="974627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Compare  </a:t>
            </a:r>
            <a:endParaRPr lang="en-US" sz="4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2371331" y="1775273"/>
            <a:ext cx="3874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happened in Eden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Gen. 3:1–6)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with what happened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Gethsemane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Luke 22:39–46).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the big difference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happened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both gardens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95" y="1865250"/>
            <a:ext cx="3218110" cy="31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6147488"/>
            <a:ext cx="9150303" cy="703252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-6304" y="0"/>
            <a:ext cx="9150303" cy="440463"/>
          </a:xfrm>
          <a:prstGeom prst="rect">
            <a:avLst/>
          </a:prstGeom>
          <a:solidFill>
            <a:srgbClr val="003032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27"/>
          <p:cNvSpPr txBox="1"/>
          <p:nvPr/>
        </p:nvSpPr>
        <p:spPr>
          <a:xfrm>
            <a:off x="2425953" y="28456"/>
            <a:ext cx="6713884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BOOK OF LUKE – Lesson 13  –  2</a:t>
            </a:r>
            <a:r>
              <a:rPr lang="en-US" sz="1600" b="1" baseline="30000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nd</a:t>
            </a:r>
            <a:r>
              <a:rPr lang="en-US" sz="16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QUARTER 2015 </a:t>
            </a:r>
            <a:endParaRPr lang="en-US" sz="16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raan 24"/>
          <p:cNvSpPr/>
          <p:nvPr/>
        </p:nvSpPr>
        <p:spPr>
          <a:xfrm flipH="1">
            <a:off x="0" y="0"/>
            <a:ext cx="2611264" cy="6858000"/>
          </a:xfrm>
          <a:prstGeom prst="teardrop">
            <a:avLst/>
          </a:prstGeom>
          <a:solidFill>
            <a:srgbClr val="01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2415098"/>
            <a:ext cx="2011883" cy="313688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064181" y="5745591"/>
            <a:ext cx="1094166" cy="719382"/>
            <a:chOff x="836858" y="5726816"/>
            <a:chExt cx="1094166" cy="719382"/>
          </a:xfrm>
        </p:grpSpPr>
        <p:sp>
          <p:nvSpPr>
            <p:cNvPr id="21" name="Rechthoek 20"/>
            <p:cNvSpPr/>
            <p:nvPr/>
          </p:nvSpPr>
          <p:spPr>
            <a:xfrm>
              <a:off x="859553" y="5735366"/>
              <a:ext cx="1071471" cy="710832"/>
            </a:xfrm>
            <a:prstGeom prst="rect">
              <a:avLst/>
            </a:prstGeom>
            <a:solidFill>
              <a:srgbClr val="015B5F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22" name="Tekstvak 34"/>
            <p:cNvSpPr txBox="1"/>
            <p:nvPr/>
          </p:nvSpPr>
          <p:spPr>
            <a:xfrm>
              <a:off x="836858" y="5726816"/>
              <a:ext cx="1071465" cy="707886"/>
            </a:xfrm>
            <a:prstGeom prst="rect">
              <a:avLst/>
            </a:prstGeom>
            <a:solidFill>
              <a:srgbClr val="003032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4000" b="1" dirty="0" smtClean="0">
                  <a:solidFill>
                    <a:srgbClr val="FCE7AA"/>
                  </a:solidFill>
                </a:rPr>
                <a:t>13 </a:t>
              </a:r>
              <a:r>
                <a:rPr lang="nl-NL" sz="2000" b="1" dirty="0" smtClean="0">
                  <a:solidFill>
                    <a:srgbClr val="FCE7AA"/>
                  </a:solidFill>
                </a:rPr>
                <a:t> </a:t>
              </a:r>
              <a:endParaRPr lang="nl-NL" sz="2000" b="1" dirty="0">
                <a:solidFill>
                  <a:srgbClr val="FCE7AA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290358" y="464824"/>
            <a:ext cx="2469445" cy="2316103"/>
            <a:chOff x="312722" y="696105"/>
            <a:chExt cx="2810469" cy="27717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22" y="696105"/>
              <a:ext cx="2810469" cy="21248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38" y="2335601"/>
              <a:ext cx="1694834" cy="55012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r="4216" b="24892"/>
            <a:stretch/>
          </p:blipFill>
          <p:spPr bwMode="auto">
            <a:xfrm>
              <a:off x="561729" y="2372032"/>
              <a:ext cx="2543854" cy="1095815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3422"/>
            <a:ext cx="2081845" cy="169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" y="5271121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hthoek 55"/>
          <p:cNvSpPr/>
          <p:nvPr/>
        </p:nvSpPr>
        <p:spPr>
          <a:xfrm>
            <a:off x="3425398" y="6147488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9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Gethsemane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The Fearsome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Struggle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 bwMode="auto">
          <a:xfrm>
            <a:off x="7747534" y="454618"/>
            <a:ext cx="1282575" cy="1033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2480817" y="1710505"/>
            <a:ext cx="6604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Next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time you are severely tempted, how can you have the kind of experience Jesus had in Gethsemane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opposed to what Adam and Eve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Eden? What is the crucial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factor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makes all the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difference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them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1494</Words>
  <Application>Microsoft Office PowerPoint</Application>
  <PresentationFormat>Diavoorstelling (4:3)</PresentationFormat>
  <Paragraphs>284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Ministerie van Financiën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 Oudekerk</dc:creator>
  <cp:lastModifiedBy>Gebruiker</cp:lastModifiedBy>
  <cp:revision>504</cp:revision>
  <dcterms:created xsi:type="dcterms:W3CDTF">2015-03-05T09:03:38Z</dcterms:created>
  <dcterms:modified xsi:type="dcterms:W3CDTF">2015-06-19T19:43:39Z</dcterms:modified>
</cp:coreProperties>
</file>